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0" r:id="rId5"/>
    <p:sldId id="267" r:id="rId6"/>
    <p:sldId id="259" r:id="rId7"/>
    <p:sldId id="261" r:id="rId8"/>
    <p:sldId id="262" r:id="rId9"/>
    <p:sldId id="265" r:id="rId10"/>
    <p:sldId id="263" r:id="rId11"/>
    <p:sldId id="269" r:id="rId12"/>
    <p:sldId id="266" r:id="rId13"/>
  </p:sldIdLst>
  <p:sldSz cx="9144000" cy="6858000" type="screen4x3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993300"/>
    <a:srgbClr val="6699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28" autoAdjust="0"/>
  </p:normalViewPr>
  <p:slideViewPr>
    <p:cSldViewPr>
      <p:cViewPr>
        <p:scale>
          <a:sx n="50" d="100"/>
          <a:sy n="50" d="100"/>
        </p:scale>
        <p:origin x="-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2" d="100"/>
          <a:sy n="42" d="100"/>
        </p:scale>
        <p:origin x="-2124" y="-120"/>
      </p:cViewPr>
      <p:guideLst>
        <p:guide orient="horz" pos="3151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C9783AB-78B5-4CF5-B4D2-D99139328EDE}" type="datetimeFigureOut">
              <a:rPr lang="en-PH" smtClean="0"/>
              <a:t>2/23/2012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B22215E-0D4D-49F4-94BB-A7592795119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15921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E13DDA1-14A3-4556-B4CE-F17B925918AF}" type="datetimeFigureOut">
              <a:rPr lang="en-PH" smtClean="0"/>
              <a:t>2/23/2012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0888"/>
            <a:ext cx="4999037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9"/>
            <a:ext cx="5505450" cy="4501277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22C6F02-C075-4422-8E5D-62FE4F084EC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32163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C6F02-C075-4422-8E5D-62FE4F084EC1}" type="slidenum">
              <a:rPr lang="en-PH" smtClean="0"/>
              <a:t>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63964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 smtClean="0"/>
              <a:t>Now I find myself taking part in other</a:t>
            </a:r>
            <a:r>
              <a:rPr lang="en-PH" baseline="0" dirty="0" smtClean="0"/>
              <a:t> sites and activities through a few networks.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C6F02-C075-4422-8E5D-62FE4F084EC1}" type="slidenum">
              <a:rPr lang="en-PH" smtClean="0"/>
              <a:t>10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69213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 smtClean="0"/>
              <a:t>So in other words, being part of virtual</a:t>
            </a:r>
            <a:r>
              <a:rPr lang="en-PH" baseline="0" dirty="0" smtClean="0"/>
              <a:t> community has now taken me here!</a:t>
            </a:r>
          </a:p>
          <a:p>
            <a:endParaRPr lang="en-PH" baseline="0" dirty="0" smtClean="0"/>
          </a:p>
          <a:p>
            <a:r>
              <a:rPr lang="en-PH" baseline="0" dirty="0" smtClean="0"/>
              <a:t>I would like EDEN to be part my of PLN.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C6F02-C075-4422-8E5D-62FE4F084EC1}" type="slidenum">
              <a:rPr lang="en-PH" smtClean="0">
                <a:solidFill>
                  <a:prstClr val="black"/>
                </a:solidFill>
              </a:rPr>
              <a:pPr/>
              <a:t>11</a:t>
            </a:fld>
            <a:endParaRPr lang="en-P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06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C6F02-C075-4422-8E5D-62FE4F084EC1}" type="slidenum">
              <a:rPr lang="en-PH" smtClean="0"/>
              <a:t>12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2197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 smtClean="0"/>
              <a:t>Hi</a:t>
            </a:r>
            <a:r>
              <a:rPr lang="en-PH" baseline="0" dirty="0" smtClean="0"/>
              <a:t> </a:t>
            </a:r>
            <a:r>
              <a:rPr lang="en-PH" baseline="0" dirty="0" err="1" smtClean="0"/>
              <a:t>Im</a:t>
            </a:r>
            <a:r>
              <a:rPr lang="en-PH" baseline="0" dirty="0" smtClean="0"/>
              <a:t> Prof V at UPOU. Even as an assistant professor, I still consider myself very much a teacher and a lifelong learner.  This is where I am now. You see here the tools I have started using as teacher-learner-researcher.  These are some sites I frequently visit to be in the now of technology. Then of course I’ve recently membered myself in classroom 2.0 where I get to observe the interests of a wide range of teachers eager to learn about the web 2.0  and its application at the basic education levels.  Then of course a recent </a:t>
            </a:r>
            <a:r>
              <a:rPr lang="en-PH" baseline="0" dirty="0" err="1" smtClean="0"/>
              <a:t>favorite</a:t>
            </a:r>
            <a:r>
              <a:rPr lang="en-PH" baseline="0" dirty="0" smtClean="0"/>
              <a:t> is IT4ALL—this is where I am currently taking </a:t>
            </a:r>
            <a:r>
              <a:rPr lang="en-PH" baseline="0" dirty="0" smtClean="0"/>
              <a:t>courses </a:t>
            </a:r>
            <a:r>
              <a:rPr lang="en-PH" baseline="0" dirty="0" smtClean="0"/>
              <a:t>in Moodle Administration as </a:t>
            </a:r>
            <a:r>
              <a:rPr lang="en-PH" baseline="0" dirty="0" err="1" smtClean="0"/>
              <a:t>Im</a:t>
            </a:r>
            <a:r>
              <a:rPr lang="en-PH" baseline="0" dirty="0" smtClean="0"/>
              <a:t> getting curious about how Moodle works from the </a:t>
            </a:r>
            <a:r>
              <a:rPr lang="en-PH" baseline="0" dirty="0" smtClean="0"/>
              <a:t>backend, and how its use can be maximised for K-12 students.  </a:t>
            </a:r>
          </a:p>
          <a:p>
            <a:endParaRPr lang="en-PH" baseline="0" dirty="0" smtClean="0"/>
          </a:p>
          <a:p>
            <a:r>
              <a:rPr lang="en-PH" baseline="0" dirty="0" smtClean="0"/>
              <a:t>But </a:t>
            </a:r>
            <a:r>
              <a:rPr lang="en-PH" baseline="0" dirty="0" smtClean="0"/>
              <a:t>then it took me quite a number of years to get here.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C6F02-C075-4422-8E5D-62FE4F084EC1}" type="slidenum">
              <a:rPr lang="en-PH" smtClean="0"/>
              <a:t>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2960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 smtClean="0"/>
              <a:t>This was how I was before…it all started from being a member of</a:t>
            </a:r>
            <a:r>
              <a:rPr lang="en-PH" baseline="0" dirty="0" smtClean="0"/>
              <a:t> a virtual community. This is the UPOU Community Site authored by Sir </a:t>
            </a:r>
            <a:r>
              <a:rPr lang="en-PH" baseline="0" dirty="0" err="1" smtClean="0"/>
              <a:t>Librero</a:t>
            </a:r>
            <a:r>
              <a:rPr lang="en-PH" baseline="0" dirty="0" smtClean="0"/>
              <a:t>, a  co-faculty from UPOU. </a:t>
            </a:r>
            <a:r>
              <a:rPr lang="en-PH" baseline="0" dirty="0" smtClean="0"/>
              <a:t> </a:t>
            </a:r>
            <a:r>
              <a:rPr lang="en-PH" baseline="0" dirty="0" smtClean="0"/>
              <a:t>Though now it is no longer up and running, I will always look back to this first hive where I tried to figure out what it means to be part of an </a:t>
            </a:r>
            <a:r>
              <a:rPr lang="en-PH" baseline="0" dirty="0" smtClean="0"/>
              <a:t>online community. </a:t>
            </a:r>
            <a:r>
              <a:rPr lang="en-PH" baseline="0" dirty="0" smtClean="0"/>
              <a:t>I didn’t have any </a:t>
            </a:r>
            <a:r>
              <a:rPr lang="en-PH" baseline="0" dirty="0" err="1" smtClean="0"/>
              <a:t>any</a:t>
            </a:r>
            <a:r>
              <a:rPr lang="en-PH" baseline="0" dirty="0" smtClean="0"/>
              <a:t> FB then or perhaps refused to have one. </a:t>
            </a:r>
            <a:r>
              <a:rPr lang="en-PH" baseline="0" dirty="0" err="1" smtClean="0"/>
              <a:t>Ayoko</a:t>
            </a:r>
            <a:r>
              <a:rPr lang="en-PH" baseline="0" dirty="0" smtClean="0"/>
              <a:t> </a:t>
            </a:r>
            <a:r>
              <a:rPr lang="en-PH" baseline="0" dirty="0" err="1" smtClean="0"/>
              <a:t>lang</a:t>
            </a:r>
            <a:r>
              <a:rPr lang="en-PH" baseline="0" dirty="0" smtClean="0"/>
              <a:t> </a:t>
            </a:r>
            <a:r>
              <a:rPr lang="en-PH" baseline="0" dirty="0" err="1" smtClean="0"/>
              <a:t>sumabay</a:t>
            </a:r>
            <a:r>
              <a:rPr lang="en-PH" baseline="0" dirty="0" smtClean="0"/>
              <a:t> </a:t>
            </a:r>
            <a:r>
              <a:rPr lang="en-PH" baseline="0" dirty="0" err="1" smtClean="0"/>
              <a:t>sa</a:t>
            </a:r>
            <a:r>
              <a:rPr lang="en-PH" baseline="0" dirty="0" smtClean="0"/>
              <a:t> </a:t>
            </a:r>
            <a:r>
              <a:rPr lang="en-PH" baseline="0" dirty="0" err="1" smtClean="0"/>
              <a:t>uso</a:t>
            </a:r>
            <a:r>
              <a:rPr lang="en-PH" baseline="0" dirty="0" smtClean="0"/>
              <a:t>. </a:t>
            </a:r>
            <a:endParaRPr lang="en-PH" baseline="0" dirty="0" smtClean="0"/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C6F02-C075-4422-8E5D-62FE4F084EC1}" type="slidenum">
              <a:rPr lang="en-PH" smtClean="0"/>
              <a:t>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00757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 smtClean="0"/>
              <a:t>But </a:t>
            </a:r>
            <a:r>
              <a:rPr lang="en-PH" dirty="0" err="1" smtClean="0"/>
              <a:t>Comm</a:t>
            </a:r>
            <a:r>
              <a:rPr lang="en-PH" dirty="0" smtClean="0"/>
              <a:t> site gave the space I needed</a:t>
            </a:r>
            <a:r>
              <a:rPr lang="en-PH" baseline="0" dirty="0" smtClean="0"/>
              <a:t> </a:t>
            </a:r>
            <a:r>
              <a:rPr lang="en-PH" dirty="0" smtClean="0"/>
              <a:t>to get to know some students who are representative of the population I am handling as program chair.</a:t>
            </a:r>
          </a:p>
          <a:p>
            <a:endParaRPr lang="en-PH" dirty="0" smtClean="0"/>
          </a:p>
          <a:p>
            <a:r>
              <a:rPr lang="en-PH" dirty="0" smtClean="0"/>
              <a:t>Becoming a member of a virtual community has taught me a thing or two. Let me share a few bits from my students.</a:t>
            </a:r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C6F02-C075-4422-8E5D-62FE4F084EC1}" type="slidenum">
              <a:rPr lang="en-PH" smtClean="0"/>
              <a:t>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42521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 smtClean="0"/>
              <a:t>I</a:t>
            </a:r>
            <a:r>
              <a:rPr lang="en-PH" baseline="0" dirty="0" smtClean="0"/>
              <a:t> equally shared these observations and sentiments about the community site with student members.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C6F02-C075-4422-8E5D-62FE4F084EC1}" type="slidenum">
              <a:rPr lang="en-PH" smtClean="0"/>
              <a:t>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7029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 smtClean="0"/>
              <a:t>From</a:t>
            </a:r>
            <a:r>
              <a:rPr lang="en-PH" baseline="0" dirty="0" smtClean="0"/>
              <a:t>  my view, b</a:t>
            </a:r>
            <a:r>
              <a:rPr lang="en-PH" dirty="0" smtClean="0"/>
              <a:t>eing</a:t>
            </a:r>
            <a:r>
              <a:rPr lang="en-PH" baseline="0" dirty="0" smtClean="0"/>
              <a:t> part of a </a:t>
            </a:r>
            <a:r>
              <a:rPr lang="en-PH" dirty="0" smtClean="0"/>
              <a:t>Virtual community is not just about having</a:t>
            </a:r>
            <a:r>
              <a:rPr lang="en-PH" baseline="0" dirty="0" smtClean="0"/>
              <a:t> a forum for exchange…contributing bits of yourself to a virtual community is all</a:t>
            </a:r>
            <a:r>
              <a:rPr lang="en-PH" dirty="0" smtClean="0"/>
              <a:t> about </a:t>
            </a:r>
          </a:p>
          <a:p>
            <a:r>
              <a:rPr lang="en-PH" dirty="0" smtClean="0"/>
              <a:t>Building an Online Identity—</a:t>
            </a:r>
          </a:p>
          <a:p>
            <a:endParaRPr lang="en-PH" dirty="0" smtClean="0"/>
          </a:p>
          <a:p>
            <a:r>
              <a:rPr lang="en-PH" dirty="0" smtClean="0"/>
              <a:t>No matter how I tried to be myself, OR make a fool of myself in order to level with my students I can never escape the fact that I will always be treated as a UP Faculty. I</a:t>
            </a:r>
            <a:r>
              <a:rPr lang="en-PH" baseline="0" dirty="0" smtClean="0"/>
              <a:t> gradually embraced that part of me.</a:t>
            </a:r>
            <a:endParaRPr lang="en-PH" dirty="0" smtClean="0"/>
          </a:p>
          <a:p>
            <a:endParaRPr lang="en-PH" dirty="0" smtClean="0"/>
          </a:p>
          <a:p>
            <a:r>
              <a:rPr lang="en-PH" dirty="0" smtClean="0"/>
              <a:t>But the good thing about becoming part of a</a:t>
            </a:r>
            <a:r>
              <a:rPr lang="en-PH" baseline="0" dirty="0" smtClean="0"/>
              <a:t> community site</a:t>
            </a:r>
            <a:r>
              <a:rPr lang="en-PH" dirty="0" smtClean="0"/>
              <a:t> is that I know I can let my guard down and be human—that also means I cannot cover up for UPOU’s  mistakes (nor I consider that</a:t>
            </a:r>
            <a:r>
              <a:rPr lang="en-PH" baseline="0" dirty="0" smtClean="0"/>
              <a:t> to </a:t>
            </a:r>
            <a:r>
              <a:rPr lang="en-PH" dirty="0" smtClean="0"/>
              <a:t>my job) Students</a:t>
            </a:r>
            <a:r>
              <a:rPr lang="en-PH" baseline="0" dirty="0" smtClean="0"/>
              <a:t> need to see that UPOU </a:t>
            </a:r>
            <a:r>
              <a:rPr lang="en-PH" dirty="0" smtClean="0"/>
              <a:t>is also just as human</a:t>
            </a:r>
            <a:r>
              <a:rPr lang="en-PH" baseline="0" dirty="0" smtClean="0"/>
              <a:t> and we equally strive for excellence in providing student support.</a:t>
            </a:r>
            <a:endParaRPr lang="en-PH" dirty="0" smtClean="0"/>
          </a:p>
          <a:p>
            <a:endParaRPr lang="en-PH" dirty="0" smtClean="0"/>
          </a:p>
          <a:p>
            <a:r>
              <a:rPr lang="en-PH" dirty="0" smtClean="0"/>
              <a:t>Being human means we can also afford to use our intelligence—to talk about a range of topics…from  the most mundane to pressing issues which greatly affect who we are as UPOU folks---</a:t>
            </a:r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C6F02-C075-4422-8E5D-62FE4F084EC1}" type="slidenum">
              <a:rPr lang="en-PH" smtClean="0"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39805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 smtClean="0"/>
              <a:t>Being</a:t>
            </a:r>
            <a:r>
              <a:rPr lang="en-PH" baseline="0" dirty="0" smtClean="0"/>
              <a:t> part of a VC is ultimately about building a sense of community.</a:t>
            </a:r>
          </a:p>
          <a:p>
            <a:endParaRPr lang="en-PH" baseline="0" dirty="0" smtClean="0"/>
          </a:p>
          <a:p>
            <a:r>
              <a:rPr lang="en-PH" baseline="0" dirty="0" smtClean="0"/>
              <a:t>But we weren’t all that corny and  mushy. We were also out to have fun hence the site became served as our online brainstorming and planning for some community events.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C6F02-C075-4422-8E5D-62FE4F084EC1}" type="slidenum">
              <a:rPr lang="en-PH" smtClean="0"/>
              <a:t>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03248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baseline="0" dirty="0" smtClean="0"/>
              <a:t>The fun to me carried over to my search for other sites where I can learn more about the world of virtual </a:t>
            </a:r>
            <a:r>
              <a:rPr lang="en-PH" baseline="0" dirty="0" err="1" smtClean="0"/>
              <a:t>toyls</a:t>
            </a:r>
            <a:endParaRPr lang="en-PH" baseline="0" dirty="0" smtClean="0"/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C6F02-C075-4422-8E5D-62FE4F084EC1}" type="slidenum">
              <a:rPr lang="en-PH" smtClean="0"/>
              <a:t>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67945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 smtClean="0"/>
              <a:t>This was the phase when pioneer</a:t>
            </a:r>
            <a:r>
              <a:rPr lang="en-PH" baseline="0" dirty="0" smtClean="0"/>
              <a:t> members have moved on with their lives and I moved on as well to other experiments. The </a:t>
            </a:r>
            <a:r>
              <a:rPr lang="en-PH" baseline="0" dirty="0" err="1" smtClean="0"/>
              <a:t>ongoing</a:t>
            </a:r>
            <a:r>
              <a:rPr lang="en-PH" baseline="0" dirty="0" smtClean="0"/>
              <a:t> experiment for me will always be all these </a:t>
            </a:r>
            <a:r>
              <a:rPr lang="en-PH" baseline="0" dirty="0" err="1" smtClean="0"/>
              <a:t>toyls</a:t>
            </a:r>
            <a:r>
              <a:rPr lang="en-PH" baseline="0" dirty="0" smtClean="0"/>
              <a:t> you can use to teach, learn research etcetera </a:t>
            </a:r>
            <a:r>
              <a:rPr lang="en-PH" baseline="0" dirty="0" err="1" smtClean="0"/>
              <a:t>etcetera</a:t>
            </a:r>
            <a:r>
              <a:rPr lang="en-PH" baseline="0" dirty="0" smtClean="0"/>
              <a:t>.</a:t>
            </a:r>
          </a:p>
          <a:p>
            <a:endParaRPr lang="en-PH" baseline="0" dirty="0" smtClean="0"/>
          </a:p>
          <a:p>
            <a:r>
              <a:rPr lang="en-PH" baseline="0" dirty="0" smtClean="0"/>
              <a:t>My explorations with these </a:t>
            </a:r>
            <a:r>
              <a:rPr lang="en-PH" baseline="0" dirty="0" err="1" smtClean="0"/>
              <a:t>toyls</a:t>
            </a:r>
            <a:r>
              <a:rPr lang="en-PH" baseline="0" dirty="0" smtClean="0"/>
              <a:t>  I picked up from attending  online conferences over at </a:t>
            </a:r>
            <a:r>
              <a:rPr lang="en-PH" baseline="0" dirty="0" err="1" smtClean="0"/>
              <a:t>WizIQ</a:t>
            </a:r>
            <a:r>
              <a:rPr lang="en-PH" baseline="0" dirty="0" smtClean="0"/>
              <a:t>, reading this and that from the net to get me jumpstarted into going inside Moodle. Experimenting with these was also the best way to delay work.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C6F02-C075-4422-8E5D-62FE4F084EC1}" type="slidenum">
              <a:rPr lang="en-PH" smtClean="0"/>
              <a:t>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1384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503E985-5616-4ADE-9416-3F20F1502F33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2F6DAC-B7B8-4064-9C6C-59B565A944CB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E985-5616-4ADE-9416-3F20F1502F33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6DAC-B7B8-4064-9C6C-59B565A944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E985-5616-4ADE-9416-3F20F1502F33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6DAC-B7B8-4064-9C6C-59B565A944C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03E985-5616-4ADE-9416-3F20F1502F33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12F6DAC-B7B8-4064-9C6C-59B565A944C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E985-5616-4ADE-9416-3F20F1502F33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2F6DAC-B7B8-4064-9C6C-59B565A944C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503E985-5616-4ADE-9416-3F20F1502F33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12F6DAC-B7B8-4064-9C6C-59B565A944C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503E985-5616-4ADE-9416-3F20F1502F33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12F6DAC-B7B8-4064-9C6C-59B565A944C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E985-5616-4ADE-9416-3F20F1502F33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2F6DAC-B7B8-4064-9C6C-59B565A944C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E985-5616-4ADE-9416-3F20F1502F33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2F6DAC-B7B8-4064-9C6C-59B565A944C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503E985-5616-4ADE-9416-3F20F1502F33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12F6DAC-B7B8-4064-9C6C-59B565A944C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503E985-5616-4ADE-9416-3F20F1502F33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12F6DAC-B7B8-4064-9C6C-59B565A944C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503E985-5616-4ADE-9416-3F20F1502F33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12F6DAC-B7B8-4064-9C6C-59B565A944C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.aleta.villanueva@upou.edu.p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5.png"/><Relationship Id="rId21" Type="http://schemas.openxmlformats.org/officeDocument/2006/relationships/image" Target="../media/image20.jp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4.gif"/><Relationship Id="rId10" Type="http://schemas.openxmlformats.org/officeDocument/2006/relationships/image" Target="../media/image9.gif"/><Relationship Id="rId19" Type="http://schemas.openxmlformats.org/officeDocument/2006/relationships/image" Target="../media/image18.gif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jp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gif"/><Relationship Id="rId10" Type="http://schemas.openxmlformats.org/officeDocument/2006/relationships/image" Target="../media/image9.gif"/><Relationship Id="rId19" Type="http://schemas.openxmlformats.org/officeDocument/2006/relationships/image" Target="../media/image18.gi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9.gif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>
              <a:hlinkClick r:id="rId3"/>
            </a:endParaRPr>
          </a:p>
          <a:p>
            <a:r>
              <a:rPr lang="en-US" sz="2600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3"/>
              </a:rPr>
              <a:t>j.aleta.villanueva@upou.edu.ph</a:t>
            </a:r>
            <a:endParaRPr lang="en-US" sz="26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en-US" sz="2600" dirty="0" smtClean="0"/>
              <a:t>UP  Open University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429000"/>
            <a:ext cx="4114800" cy="701040"/>
          </a:xfrm>
        </p:spPr>
        <p:txBody>
          <a:bodyPr>
            <a:noAutofit/>
          </a:bodyPr>
          <a:lstStyle/>
          <a:p>
            <a:r>
              <a:rPr lang="en-US" sz="4400" dirty="0" smtClean="0"/>
              <a:t>Navigating </a:t>
            </a:r>
            <a:br>
              <a:rPr lang="en-US" sz="4400" dirty="0" smtClean="0"/>
            </a:br>
            <a:r>
              <a:rPr lang="en-US" sz="4400" dirty="0" smtClean="0"/>
              <a:t>the virtual world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9369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319" y="609600"/>
            <a:ext cx="4724400" cy="1920240"/>
          </a:xfrm>
        </p:spPr>
        <p:txBody>
          <a:bodyPr>
            <a:noAutofit/>
          </a:bodyPr>
          <a:lstStyle/>
          <a:p>
            <a:r>
              <a:rPr lang="en-US" sz="2800" dirty="0" smtClean="0"/>
              <a:t>(VC= )</a:t>
            </a:r>
            <a:br>
              <a:rPr lang="en-US" sz="2800" dirty="0" smtClean="0"/>
            </a:br>
            <a:r>
              <a:rPr lang="en-US" sz="2800" dirty="0" smtClean="0"/>
              <a:t>Contributing to </a:t>
            </a:r>
            <a:br>
              <a:rPr lang="en-US" sz="2800" dirty="0" smtClean="0"/>
            </a:br>
            <a:r>
              <a:rPr lang="en-US" sz="2800" dirty="0" smtClean="0"/>
              <a:t>A network of educators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667000"/>
            <a:ext cx="743224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738" y="5486400"/>
            <a:ext cx="23415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28750"/>
            <a:ext cx="16224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01" y="2795632"/>
            <a:ext cx="2759099" cy="218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0" y="2667000"/>
            <a:ext cx="3465220" cy="325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3657600" cy="322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605675"/>
            <a:ext cx="2819400" cy="685800"/>
          </a:xfrm>
        </p:spPr>
        <p:txBody>
          <a:bodyPr/>
          <a:lstStyle/>
          <a:p>
            <a:r>
              <a:rPr lang="en-US" dirty="0" smtClean="0"/>
              <a:t>Where am I now?</a:t>
            </a:r>
            <a:endParaRPr lang="en-US" dirty="0"/>
          </a:p>
        </p:txBody>
      </p:sp>
      <p:sp>
        <p:nvSpPr>
          <p:cNvPr id="8" name="Hexagon 7"/>
          <p:cNvSpPr/>
          <p:nvPr/>
        </p:nvSpPr>
        <p:spPr>
          <a:xfrm>
            <a:off x="1371600" y="17463"/>
            <a:ext cx="1600200" cy="137160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100307"/>
            <a:ext cx="16224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04982"/>
            <a:ext cx="16224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723188"/>
            <a:ext cx="16224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Hexagon 8"/>
          <p:cNvSpPr/>
          <p:nvPr/>
        </p:nvSpPr>
        <p:spPr>
          <a:xfrm>
            <a:off x="5257800" y="2209800"/>
            <a:ext cx="1143000" cy="1097689"/>
          </a:xfrm>
          <a:prstGeom prst="hexagon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80" y="2362200"/>
            <a:ext cx="1150920" cy="101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1200150" cy="105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Hexagon 10"/>
          <p:cNvSpPr/>
          <p:nvPr/>
        </p:nvSpPr>
        <p:spPr>
          <a:xfrm>
            <a:off x="2743200" y="4344185"/>
            <a:ext cx="3702703" cy="3275815"/>
          </a:xfrm>
          <a:prstGeom prst="hexagon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50963"/>
            <a:ext cx="11160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69147"/>
            <a:ext cx="1200150" cy="101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74" y="2274783"/>
            <a:ext cx="982276" cy="9822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33" y="287253"/>
            <a:ext cx="1058933" cy="832019"/>
          </a:xfrm>
          <a:prstGeom prst="rect">
            <a:avLst/>
          </a:prstGeom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1699044"/>
            <a:ext cx="859587" cy="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50" y="1687722"/>
            <a:ext cx="1027247" cy="872705"/>
          </a:xfrm>
          <a:prstGeom prst="rect">
            <a:avLst/>
          </a:prstGeom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11160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04969"/>
            <a:ext cx="16224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385015"/>
            <a:ext cx="1136811" cy="608284"/>
          </a:xfrm>
          <a:prstGeom prst="rect">
            <a:avLst/>
          </a:prstGeom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12" y="948575"/>
            <a:ext cx="908006" cy="90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30" y="4573991"/>
            <a:ext cx="2004219" cy="20042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87" y="3899731"/>
            <a:ext cx="2342531" cy="10818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15" y="2720414"/>
            <a:ext cx="1785937" cy="632386"/>
          </a:xfrm>
          <a:prstGeom prst="rect">
            <a:avLst/>
          </a:prstGeom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7" y="1839986"/>
            <a:ext cx="11160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838200"/>
            <a:ext cx="11160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56" y="1531839"/>
            <a:ext cx="1485900" cy="6494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15" y="2181323"/>
            <a:ext cx="1864470" cy="52550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" y="3727059"/>
            <a:ext cx="3124200" cy="153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5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981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95632"/>
            <a:ext cx="1752600" cy="138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37321"/>
            <a:ext cx="3465220" cy="325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3657600" cy="322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605675"/>
            <a:ext cx="2819400" cy="685800"/>
          </a:xfrm>
        </p:spPr>
        <p:txBody>
          <a:bodyPr/>
          <a:lstStyle/>
          <a:p>
            <a:r>
              <a:rPr lang="en-US" dirty="0" smtClean="0"/>
              <a:t>Where am I now?</a:t>
            </a:r>
            <a:endParaRPr lang="en-US" dirty="0"/>
          </a:p>
        </p:txBody>
      </p:sp>
      <p:sp>
        <p:nvSpPr>
          <p:cNvPr id="8" name="Hexagon 7"/>
          <p:cNvSpPr/>
          <p:nvPr/>
        </p:nvSpPr>
        <p:spPr>
          <a:xfrm>
            <a:off x="1371600" y="2743200"/>
            <a:ext cx="1600200" cy="137160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100307"/>
            <a:ext cx="16224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04982"/>
            <a:ext cx="16224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532" y="2082414"/>
            <a:ext cx="16224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723188"/>
            <a:ext cx="16224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Hexagon 8"/>
          <p:cNvSpPr/>
          <p:nvPr/>
        </p:nvSpPr>
        <p:spPr>
          <a:xfrm>
            <a:off x="5334000" y="2286000"/>
            <a:ext cx="1143000" cy="1097689"/>
          </a:xfrm>
          <a:prstGeom prst="hexagon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80" y="2362200"/>
            <a:ext cx="1150920" cy="101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1200150" cy="105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Hexagon 10"/>
          <p:cNvSpPr/>
          <p:nvPr/>
        </p:nvSpPr>
        <p:spPr>
          <a:xfrm>
            <a:off x="2743200" y="4191785"/>
            <a:ext cx="3702703" cy="3275815"/>
          </a:xfrm>
          <a:prstGeom prst="hexagon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50963"/>
            <a:ext cx="11160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69147"/>
            <a:ext cx="1200150" cy="101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74" y="2274783"/>
            <a:ext cx="982276" cy="9822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90" y="3026399"/>
            <a:ext cx="1058933" cy="832019"/>
          </a:xfrm>
          <a:prstGeom prst="rect">
            <a:avLst/>
          </a:prstGeom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1699044"/>
            <a:ext cx="859587" cy="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20" y="2355346"/>
            <a:ext cx="1027247" cy="872705"/>
          </a:xfrm>
          <a:prstGeom prst="rect">
            <a:avLst/>
          </a:prstGeom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11160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865" y="3468935"/>
            <a:ext cx="16224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831019"/>
            <a:ext cx="1136811" cy="608284"/>
          </a:xfrm>
          <a:prstGeom prst="rect">
            <a:avLst/>
          </a:prstGeom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12" y="948575"/>
            <a:ext cx="908006" cy="90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648200"/>
            <a:ext cx="2004219" cy="20042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87" y="3899731"/>
            <a:ext cx="2342531" cy="10818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15" y="2720414"/>
            <a:ext cx="1785937" cy="632386"/>
          </a:xfrm>
          <a:prstGeom prst="rect">
            <a:avLst/>
          </a:prstGeom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7" y="1839986"/>
            <a:ext cx="11160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838200"/>
            <a:ext cx="11160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56" y="1531839"/>
            <a:ext cx="1485900" cy="6494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15" y="2181323"/>
            <a:ext cx="1864470" cy="52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1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10200"/>
            <a:ext cx="7810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81000" y="2743200"/>
            <a:ext cx="2305050" cy="2514600"/>
          </a:xfrm>
          <a:prstGeom prst="wedgeEllipseCallout">
            <a:avLst>
              <a:gd name="adj1" fmla="val 28510"/>
              <a:gd name="adj2" fmla="val 58787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2686050" y="1143000"/>
            <a:ext cx="6106148" cy="3962400"/>
          </a:xfrm>
          <a:prstGeom prst="cloudCallout">
            <a:avLst>
              <a:gd name="adj1" fmla="val -57163"/>
              <a:gd name="adj2" fmla="val 5850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6250210"/>
            <a:ext cx="1451931" cy="53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51" y="1896077"/>
            <a:ext cx="4419600" cy="191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1400" y="3496277"/>
            <a:ext cx="4468918" cy="54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8" y="3276600"/>
            <a:ext cx="12684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5525" y="304799"/>
            <a:ext cx="4333875" cy="762000"/>
          </a:xfrm>
        </p:spPr>
        <p:txBody>
          <a:bodyPr>
            <a:noAutofit/>
          </a:bodyPr>
          <a:lstStyle/>
          <a:p>
            <a:r>
              <a:rPr lang="en-PH" sz="2400" dirty="0" smtClean="0"/>
              <a:t>WHERE/HOW was  I </a:t>
            </a:r>
            <a:br>
              <a:rPr lang="en-PH" sz="2400" dirty="0" smtClean="0"/>
            </a:br>
            <a:r>
              <a:rPr lang="en-PH" sz="2400" dirty="0" smtClean="0"/>
              <a:t>a Few Years  Back?</a:t>
            </a:r>
            <a:endParaRPr lang="en-PH" sz="2400" dirty="0"/>
          </a:p>
        </p:txBody>
      </p:sp>
    </p:spTree>
    <p:extLst>
      <p:ext uri="{BB962C8B-B14F-4D97-AF65-F5344CB8AC3E}">
        <p14:creationId xmlns:p14="http://schemas.microsoft.com/office/powerpoint/2010/main" val="32265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6629400" cy="18288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What does it mean </a:t>
            </a:r>
            <a:br>
              <a:rPr lang="en-US" sz="3200" dirty="0" smtClean="0"/>
            </a:br>
            <a:r>
              <a:rPr lang="en-US" sz="3200" dirty="0" smtClean="0"/>
              <a:t>to be part of </a:t>
            </a:r>
            <a:br>
              <a:rPr lang="en-US" sz="3200" dirty="0" smtClean="0"/>
            </a:br>
            <a:r>
              <a:rPr lang="en-US" sz="3200" dirty="0" smtClean="0"/>
              <a:t>a virtual community</a:t>
            </a:r>
            <a:br>
              <a:rPr lang="en-US" sz="3200" dirty="0" smtClean="0"/>
            </a:br>
            <a:r>
              <a:rPr lang="en-US" sz="4800" dirty="0" smtClean="0"/>
              <a:t>(=VC) ?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914400" y="2769810"/>
            <a:ext cx="7315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3200" b="1" dirty="0" smtClean="0"/>
              <a:t>“The </a:t>
            </a:r>
            <a:r>
              <a:rPr lang="en-PH" sz="3200" b="1" dirty="0"/>
              <a:t>community site, for me, is like a </a:t>
            </a:r>
            <a:r>
              <a:rPr lang="en-PH" sz="3200" b="1" dirty="0">
                <a:solidFill>
                  <a:srgbClr val="FFC000"/>
                </a:solidFill>
              </a:rPr>
              <a:t>“</a:t>
            </a:r>
            <a:r>
              <a:rPr lang="en-PH" sz="3200" b="1" dirty="0" smtClean="0">
                <a:solidFill>
                  <a:srgbClr val="FFC000"/>
                </a:solidFill>
              </a:rPr>
              <a:t>hive” </a:t>
            </a:r>
            <a:r>
              <a:rPr lang="en-PH" sz="3200" b="1" dirty="0" smtClean="0"/>
              <a:t>where </a:t>
            </a:r>
            <a:r>
              <a:rPr lang="en-PH" sz="3200" b="1" dirty="0"/>
              <a:t>UPOU students and faculties alike can create, exchange and discuss ideas in a fluid and less grade-centric online environment, compared to the university’s Moodle</a:t>
            </a:r>
            <a:r>
              <a:rPr lang="en-PH" sz="3200" b="1" dirty="0" smtClean="0"/>
              <a:t>...” </a:t>
            </a:r>
          </a:p>
          <a:p>
            <a:pPr algn="r"/>
            <a:r>
              <a:rPr lang="en-PH" sz="3200" dirty="0"/>
              <a:t> </a:t>
            </a:r>
            <a:r>
              <a:rPr lang="en-PH" sz="3200" dirty="0" smtClean="0"/>
              <a:t>                  --</a:t>
            </a:r>
            <a:r>
              <a:rPr lang="en-PH" sz="3200" dirty="0" err="1" smtClean="0"/>
              <a:t>BGomez</a:t>
            </a:r>
            <a:r>
              <a:rPr lang="en-PH" sz="3200" dirty="0" smtClean="0"/>
              <a:t>, former AA student, now w/BAMS</a:t>
            </a:r>
            <a:endParaRPr lang="en-PH" sz="3200" dirty="0"/>
          </a:p>
        </p:txBody>
      </p:sp>
    </p:spTree>
    <p:extLst>
      <p:ext uri="{BB962C8B-B14F-4D97-AF65-F5344CB8AC3E}">
        <p14:creationId xmlns:p14="http://schemas.microsoft.com/office/powerpoint/2010/main" val="16534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152400"/>
            <a:ext cx="6480175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15900" y="1981200"/>
            <a:ext cx="863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2pPr>
            <a:lvl3pPr marL="1143000" indent="-228600" algn="ctr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3pPr>
            <a:lvl4pPr marL="1600200" indent="-228600" algn="ctr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4pPr>
            <a:lvl5pPr marL="2057400" indent="-228600" algn="ctr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5pPr>
            <a:lvl6pPr marL="2514600" indent="-228600" algn="ctr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6pPr>
            <a:lvl7pPr marL="2971800" indent="-228600" algn="ctr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7pPr>
            <a:lvl8pPr marL="3429000" indent="-228600" algn="ctr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8pPr>
            <a:lvl9pPr marL="3886200" indent="-228600" algn="ctr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FFFFCC"/>
                </a:solidFill>
                <a:latin typeface="+mn-lt"/>
              </a:rPr>
              <a:t>I have learned that it is important to have such  a site </a:t>
            </a:r>
          </a:p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FFFFCC"/>
                </a:solidFill>
                <a:latin typeface="+mn-lt"/>
              </a:rPr>
              <a:t>because it makes Distance Education </a:t>
            </a:r>
          </a:p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FFD320"/>
                </a:solidFill>
                <a:latin typeface="+mn-lt"/>
              </a:rPr>
              <a:t>more bearable and not so distant.</a:t>
            </a:r>
            <a:r>
              <a:rPr lang="en-US" sz="2800" dirty="0" smtClean="0">
                <a:solidFill>
                  <a:srgbClr val="FFFFCC"/>
                </a:solidFill>
                <a:latin typeface="+mn-lt"/>
              </a:rPr>
              <a:t> </a:t>
            </a:r>
          </a:p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FFFFCC"/>
                </a:solidFill>
                <a:latin typeface="+mn-lt"/>
              </a:rPr>
              <a:t>It gives the student a sense of belongingness </a:t>
            </a:r>
          </a:p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FFFFCC"/>
                </a:solidFill>
                <a:latin typeface="+mn-lt"/>
              </a:rPr>
              <a:t>to a "real" group </a:t>
            </a:r>
          </a:p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FFD320"/>
                </a:solidFill>
                <a:latin typeface="+mn-lt"/>
              </a:rPr>
              <a:t>by helping and supporting each other </a:t>
            </a:r>
          </a:p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FFFFCC"/>
                </a:solidFill>
                <a:latin typeface="+mn-lt"/>
              </a:rPr>
              <a:t>with their UPOU concerns and beyond...</a:t>
            </a:r>
          </a:p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FFFFCC"/>
                </a:solidFill>
                <a:latin typeface="+mn-lt"/>
              </a:rPr>
              <a:t>it becomes more special and unique</a:t>
            </a:r>
          </a:p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FFFFCC"/>
                </a:solidFill>
                <a:latin typeface="+mn-lt"/>
              </a:rPr>
              <a:t>because there are no borders that is created </a:t>
            </a:r>
          </a:p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FFFFCC"/>
                </a:solidFill>
                <a:latin typeface="+mn-lt"/>
              </a:rPr>
              <a:t>by the four corners of a classroom</a:t>
            </a:r>
            <a:r>
              <a:rPr lang="en-US" sz="2500" dirty="0" smtClean="0">
                <a:solidFill>
                  <a:srgbClr val="FFFFCC"/>
                </a:solidFill>
                <a:latin typeface="+mn-lt"/>
              </a:rPr>
              <a:t>.</a:t>
            </a:r>
          </a:p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FFFFCC"/>
                </a:solidFill>
                <a:latin typeface="+mn-lt"/>
              </a:rPr>
              <a:t>--</a:t>
            </a:r>
            <a:r>
              <a:rPr lang="en-US" sz="2400" dirty="0" err="1" smtClean="0">
                <a:solidFill>
                  <a:srgbClr val="FFFFCC"/>
                </a:solidFill>
                <a:latin typeface="+mn-lt"/>
              </a:rPr>
              <a:t>MdeGuzman</a:t>
            </a:r>
            <a:r>
              <a:rPr lang="en-US" sz="2400" dirty="0" smtClean="0">
                <a:solidFill>
                  <a:srgbClr val="FFFFCC"/>
                </a:solidFill>
                <a:latin typeface="+mn-lt"/>
              </a:rPr>
              <a:t>, AA Grad</a:t>
            </a:r>
            <a:endParaRPr lang="en-US" sz="2400" dirty="0">
              <a:solidFill>
                <a:srgbClr val="FFFF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149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46789"/>
            <a:ext cx="8873674" cy="515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49963"/>
            <a:ext cx="1447800" cy="1279437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532482"/>
            <a:ext cx="654075" cy="63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228600"/>
            <a:ext cx="4368892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VC=  </a:t>
            </a:r>
            <a:br>
              <a:rPr lang="en-US" sz="2400" dirty="0" smtClean="0"/>
            </a:br>
            <a:r>
              <a:rPr lang="en-US" sz="2400" dirty="0" smtClean="0"/>
              <a:t>Building </a:t>
            </a:r>
            <a:br>
              <a:rPr lang="en-US" sz="2400" dirty="0" smtClean="0"/>
            </a:br>
            <a:r>
              <a:rPr lang="en-US" sz="2400" dirty="0" smtClean="0"/>
              <a:t>an online identity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84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152400"/>
            <a:ext cx="4114800" cy="1143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(VC =) </a:t>
            </a:r>
            <a:br>
              <a:rPr lang="en-US" sz="2000" dirty="0" smtClean="0"/>
            </a:br>
            <a:r>
              <a:rPr lang="en-US" sz="2000" dirty="0" smtClean="0"/>
              <a:t>Building a Sense of Community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990600" y="1600200"/>
            <a:ext cx="6934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smtClean="0"/>
              <a:t>“The Community site was where  I met new friends and it was the </a:t>
            </a:r>
            <a:r>
              <a:rPr lang="en-US" sz="3600" b="1" dirty="0">
                <a:solidFill>
                  <a:srgbClr val="FFC000"/>
                </a:solidFill>
              </a:rPr>
              <a:t>c</a:t>
            </a:r>
            <a:r>
              <a:rPr lang="en-US" sz="3600" b="1" dirty="0" smtClean="0">
                <a:solidFill>
                  <a:srgbClr val="FFC000"/>
                </a:solidFill>
              </a:rPr>
              <a:t>atalyst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/>
              <a:t>that helped me  overcome my  shyness  and  be an active student in UPOU.  I've learned that all of us students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smtClean="0">
                <a:solidFill>
                  <a:srgbClr val="FFC000"/>
                </a:solidFill>
              </a:rPr>
              <a:t>share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/>
              <a:t>almost the </a:t>
            </a:r>
            <a:r>
              <a:rPr lang="en-US" sz="3600" dirty="0" smtClean="0"/>
              <a:t>  </a:t>
            </a:r>
            <a:r>
              <a:rPr lang="en-US" sz="3600" b="1" dirty="0" smtClean="0">
                <a:solidFill>
                  <a:srgbClr val="FFC000"/>
                </a:solidFill>
              </a:rPr>
              <a:t>same concerns</a:t>
            </a:r>
            <a:r>
              <a:rPr lang="en-US" sz="2800" dirty="0" smtClean="0"/>
              <a:t>,  we  have the </a:t>
            </a:r>
            <a:r>
              <a:rPr lang="en-US" sz="3600" b="1" dirty="0" smtClean="0">
                <a:solidFill>
                  <a:srgbClr val="FFC000"/>
                </a:solidFill>
              </a:rPr>
              <a:t>same quirks</a:t>
            </a:r>
            <a:r>
              <a:rPr lang="en-US" sz="2800" dirty="0" smtClean="0"/>
              <a:t>, and that we </a:t>
            </a:r>
            <a:r>
              <a:rPr lang="en-US" sz="2800" dirty="0" smtClean="0"/>
              <a:t>almost always </a:t>
            </a:r>
            <a:r>
              <a:rPr lang="en-US" sz="4000" b="1" dirty="0" smtClean="0">
                <a:solidFill>
                  <a:srgbClr val="FFC000"/>
                </a:solidFill>
              </a:rPr>
              <a:t>feel </a:t>
            </a:r>
            <a:r>
              <a:rPr lang="en-US" sz="4000" b="1" dirty="0" smtClean="0">
                <a:solidFill>
                  <a:srgbClr val="FFC000"/>
                </a:solidFill>
              </a:rPr>
              <a:t>the same way </a:t>
            </a:r>
            <a:r>
              <a:rPr lang="en-US" sz="2800" dirty="0" smtClean="0"/>
              <a:t>about </a:t>
            </a:r>
            <a:r>
              <a:rPr lang="en-US" sz="2800" dirty="0" smtClean="0"/>
              <a:t>certain  </a:t>
            </a:r>
          </a:p>
          <a:p>
            <a:pPr algn="r"/>
            <a:r>
              <a:rPr lang="en-US" sz="2800" b="1" dirty="0" smtClean="0">
                <a:solidFill>
                  <a:srgbClr val="FFC000"/>
                </a:solidFill>
              </a:rPr>
              <a:t>issues in the  university</a:t>
            </a:r>
            <a:r>
              <a:rPr lang="en-US" sz="2800" dirty="0" smtClean="0"/>
              <a:t>.” </a:t>
            </a:r>
          </a:p>
          <a:p>
            <a:pPr algn="r"/>
            <a:r>
              <a:rPr lang="en-US" sz="2000" dirty="0" smtClean="0"/>
              <a:t>                                                --</a:t>
            </a:r>
            <a:r>
              <a:rPr lang="en-US" sz="2000" dirty="0" err="1" smtClean="0"/>
              <a:t>Jeizelle</a:t>
            </a:r>
            <a:r>
              <a:rPr lang="en-US" sz="2000" dirty="0" smtClean="0"/>
              <a:t>, AA Graduate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006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4267200" cy="169164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(VC=)</a:t>
            </a:r>
            <a:br>
              <a:rPr lang="en-US" sz="2800" dirty="0" smtClean="0"/>
            </a:br>
            <a:r>
              <a:rPr lang="en-US" sz="2800" dirty="0" smtClean="0"/>
              <a:t>learning more about  the virtual </a:t>
            </a:r>
            <a:br>
              <a:rPr lang="en-US" sz="2800" dirty="0" smtClean="0"/>
            </a:br>
            <a:r>
              <a:rPr lang="en-US" sz="2800" dirty="0" smtClean="0"/>
              <a:t>world  of….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2105114"/>
            <a:ext cx="6823881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6200" y="45720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Bauhaus 93" pitchFamily="82" charset="0"/>
              </a:rPr>
              <a:t>Toyls</a:t>
            </a:r>
            <a:endParaRPr lang="en-US" sz="6600" b="1" dirty="0">
              <a:solidFill>
                <a:schemeClr val="bg1">
                  <a:lumMod val="95000"/>
                  <a:lumOff val="5000"/>
                </a:schemeClr>
              </a:solidFill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514600" y="609600"/>
            <a:ext cx="4419599" cy="5943600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latin typeface="Bauhaus 93" pitchFamily="82" charset="0"/>
              </a:rPr>
              <a:t>Toyls</a:t>
            </a:r>
            <a:r>
              <a:rPr lang="en-US" sz="4800" dirty="0" smtClean="0">
                <a:latin typeface="Bauhaus 93" pitchFamily="82" charset="0"/>
              </a:rPr>
              <a:t/>
            </a:r>
            <a:br>
              <a:rPr lang="en-US" sz="4800" dirty="0" smtClean="0">
                <a:latin typeface="Bauhaus 93" pitchFamily="82" charset="0"/>
              </a:rPr>
            </a:br>
            <a:r>
              <a:rPr lang="en-US" sz="4800" dirty="0" smtClean="0">
                <a:latin typeface="Segoe Print" pitchFamily="2" charset="0"/>
              </a:rPr>
              <a:t>tools…or more like toys</a:t>
            </a:r>
            <a:br>
              <a:rPr lang="en-US" sz="4800" dirty="0" smtClean="0">
                <a:latin typeface="Segoe Print" pitchFamily="2" charset="0"/>
              </a:rPr>
            </a:br>
            <a:r>
              <a:rPr lang="en-US" sz="4800" dirty="0" smtClean="0">
                <a:latin typeface="Segoe Print" pitchFamily="2" charset="0"/>
              </a:rPr>
              <a:t> which make work enjoyable</a:t>
            </a:r>
            <a:endParaRPr lang="en-US" sz="4800" dirty="0">
              <a:latin typeface="Bauhaus 93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5" y="685800"/>
            <a:ext cx="1546225" cy="971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47" y="2051048"/>
            <a:ext cx="1600200" cy="970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5" y="3581400"/>
            <a:ext cx="1591654" cy="10942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04800"/>
            <a:ext cx="1531121" cy="142629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682" y="1834927"/>
            <a:ext cx="1520439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5" y="5105400"/>
            <a:ext cx="1607321" cy="8337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350" y="3218146"/>
            <a:ext cx="1462419" cy="146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430</TotalTime>
  <Words>885</Words>
  <Application>Microsoft Office PowerPoint</Application>
  <PresentationFormat>On-screen Show (4:3)</PresentationFormat>
  <Paragraphs>69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BlackTie</vt:lpstr>
      <vt:lpstr>Navigating  the virtual world</vt:lpstr>
      <vt:lpstr>Where am I now?</vt:lpstr>
      <vt:lpstr>WHERE/HOW was  I  a Few Years  Back?</vt:lpstr>
      <vt:lpstr>What does it mean  to be part of  a virtual community (=VC) ?</vt:lpstr>
      <vt:lpstr>PowerPoint Presentation</vt:lpstr>
      <vt:lpstr>VC=   Building  an online identity</vt:lpstr>
      <vt:lpstr>(VC =)  Building a Sense of Community</vt:lpstr>
      <vt:lpstr>(VC=) learning more about  the virtual  world  of….</vt:lpstr>
      <vt:lpstr>Toyls tools…or more like toys  which make work enjoyable</vt:lpstr>
      <vt:lpstr>(VC= ) Contributing to  A network of educators</vt:lpstr>
      <vt:lpstr>Where am I now?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 the virtual world</dc:title>
  <dc:creator>Villanueva Family</dc:creator>
  <cp:lastModifiedBy>aLeTa</cp:lastModifiedBy>
  <cp:revision>41</cp:revision>
  <cp:lastPrinted>2012-02-23T06:28:58Z</cp:lastPrinted>
  <dcterms:created xsi:type="dcterms:W3CDTF">2012-02-22T15:25:32Z</dcterms:created>
  <dcterms:modified xsi:type="dcterms:W3CDTF">2012-02-23T06:53:25Z</dcterms:modified>
</cp:coreProperties>
</file>